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42"/>
  </p:notesMasterIdLst>
  <p:handoutMasterIdLst>
    <p:handoutMasterId r:id="rId43"/>
  </p:handoutMasterIdLst>
  <p:sldIdLst>
    <p:sldId id="334" r:id="rId2"/>
    <p:sldId id="383" r:id="rId3"/>
    <p:sldId id="335" r:id="rId4"/>
    <p:sldId id="256" r:id="rId5"/>
    <p:sldId id="353" r:id="rId6"/>
    <p:sldId id="364" r:id="rId7"/>
    <p:sldId id="354" r:id="rId8"/>
    <p:sldId id="356" r:id="rId9"/>
    <p:sldId id="365" r:id="rId10"/>
    <p:sldId id="375" r:id="rId11"/>
    <p:sldId id="366" r:id="rId12"/>
    <p:sldId id="357" r:id="rId13"/>
    <p:sldId id="260" r:id="rId14"/>
    <p:sldId id="378" r:id="rId15"/>
    <p:sldId id="370" r:id="rId16"/>
    <p:sldId id="262" r:id="rId17"/>
    <p:sldId id="369" r:id="rId18"/>
    <p:sldId id="376" r:id="rId19"/>
    <p:sldId id="348" r:id="rId20"/>
    <p:sldId id="264" r:id="rId21"/>
    <p:sldId id="265" r:id="rId22"/>
    <p:sldId id="358" r:id="rId23"/>
    <p:sldId id="379" r:id="rId24"/>
    <p:sldId id="380" r:id="rId25"/>
    <p:sldId id="331" r:id="rId26"/>
    <p:sldId id="332" r:id="rId27"/>
    <p:sldId id="382" r:id="rId28"/>
    <p:sldId id="373" r:id="rId29"/>
    <p:sldId id="374" r:id="rId30"/>
    <p:sldId id="372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81" r:id="rId40"/>
    <p:sldId id="363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7" autoAdjust="0"/>
    <p:restoredTop sz="94658" autoAdjust="0"/>
  </p:normalViewPr>
  <p:slideViewPr>
    <p:cSldViewPr>
      <p:cViewPr varScale="1">
        <p:scale>
          <a:sx n="111" d="100"/>
          <a:sy n="111" d="100"/>
        </p:scale>
        <p:origin x="120" y="11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06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F12D009-14F0-4E30-8429-DC7E8DC24305}" type="datetimeFigureOut">
              <a:rPr lang="en-US"/>
              <a:pPr>
                <a:defRPr/>
              </a:pPr>
              <a:t>7/4/2025</a:t>
            </a:fld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404C4AA-A9DF-4DE6-9E7A-9BCAF507B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19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41623D0-76B8-4972-9FB7-699852313D32}" type="datetimeFigureOut">
              <a:rPr lang="en-US"/>
              <a:pPr>
                <a:defRPr/>
              </a:pPr>
              <a:t>7/4/2025</a:t>
            </a:fld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Asıl metin stillerini düzenlemek için tıklatın</a:t>
            </a:r>
          </a:p>
          <a:p>
            <a:pPr lvl="1"/>
            <a:r>
              <a:rPr lang="en-US" noProof="0"/>
              <a:t>İkinci düzey</a:t>
            </a:r>
          </a:p>
          <a:p>
            <a:pPr lvl="2"/>
            <a:r>
              <a:rPr lang="en-US" noProof="0"/>
              <a:t>Üçüncü düzey</a:t>
            </a:r>
          </a:p>
          <a:p>
            <a:pPr lvl="3"/>
            <a:r>
              <a:rPr lang="en-US" noProof="0"/>
              <a:t>Dördüncü düzey</a:t>
            </a:r>
          </a:p>
          <a:p>
            <a:pPr lvl="4"/>
            <a:r>
              <a:rPr lang="en-US" noProof="0"/>
              <a:t>Beşinci düzey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A9FF0AE-F242-4E96-A242-9E2C41D68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91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103C6F-0557-4392-938D-630AC50FE682}" type="datetimeFigureOut">
              <a:rPr lang="tr-TR" smtClean="0"/>
              <a:pPr>
                <a:defRPr/>
              </a:pPr>
              <a:t>4.07.2025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120382-9B08-4846-96AB-D5F1DC81DC0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664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8898-FD60-496F-91D7-A7D2BDDED1B6}" type="datetimeFigureOut">
              <a:rPr lang="tr-TR" smtClean="0"/>
              <a:pPr>
                <a:defRPr/>
              </a:pPr>
              <a:t>4.07.2025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B2863-897E-4402-B5FD-1606EF34F65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773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8898-FD60-496F-91D7-A7D2BDDED1B6}" type="datetimeFigureOut">
              <a:rPr lang="tr-TR" smtClean="0"/>
              <a:pPr>
                <a:defRPr/>
              </a:pPr>
              <a:t>4.07.2025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B2863-897E-4402-B5FD-1606EF34F65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4451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8898-FD60-496F-91D7-A7D2BDDED1B6}" type="datetimeFigureOut">
              <a:rPr lang="tr-TR" smtClean="0"/>
              <a:pPr>
                <a:defRPr/>
              </a:pPr>
              <a:t>4.07.2025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B2863-897E-4402-B5FD-1606EF34F65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1806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8898-FD60-496F-91D7-A7D2BDDED1B6}" type="datetimeFigureOut">
              <a:rPr lang="tr-TR" smtClean="0"/>
              <a:pPr>
                <a:defRPr/>
              </a:pPr>
              <a:t>4.07.2025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B2863-897E-4402-B5FD-1606EF34F65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6728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8898-FD60-496F-91D7-A7D2BDDED1B6}" type="datetimeFigureOut">
              <a:rPr lang="tr-TR" smtClean="0"/>
              <a:pPr>
                <a:defRPr/>
              </a:pPr>
              <a:t>4.07.2025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B2863-897E-4402-B5FD-1606EF34F65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2579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8898-FD60-496F-91D7-A7D2BDDED1B6}" type="datetimeFigureOut">
              <a:rPr lang="tr-TR" smtClean="0"/>
              <a:pPr>
                <a:defRPr/>
              </a:pPr>
              <a:t>4.07.2025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B2863-897E-4402-B5FD-1606EF34F65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6286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C2AE40-B1EE-487C-9AE4-3E6D42ADE4BE}" type="datetimeFigureOut">
              <a:rPr lang="tr-TR" smtClean="0"/>
              <a:pPr>
                <a:defRPr/>
              </a:pPr>
              <a:t>4.07.2025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1CCE3-2744-444D-B698-186C1C3E9BB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151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8775C5-5897-4793-A364-DB83B2996018}" type="datetimeFigureOut">
              <a:rPr lang="tr-TR" smtClean="0"/>
              <a:pPr>
                <a:defRPr/>
              </a:pPr>
              <a:t>4.07.2025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1DFEE-B218-4F96-AE21-BDC2831A491A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453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8898-FD60-496F-91D7-A7D2BDDED1B6}" type="datetimeFigureOut">
              <a:rPr lang="tr-TR" smtClean="0"/>
              <a:pPr>
                <a:defRPr/>
              </a:pPr>
              <a:t>4.07.2025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B2863-897E-4402-B5FD-1606EF34F65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572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8898-FD60-496F-91D7-A7D2BDDED1B6}" type="datetimeFigureOut">
              <a:rPr lang="tr-TR" smtClean="0"/>
              <a:pPr>
                <a:defRPr/>
              </a:pPr>
              <a:t>4.07.2025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B2863-897E-4402-B5FD-1606EF34F65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931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C25850-DEB8-48C3-AB9B-D0202CBBE429}" type="datetimeFigureOut">
              <a:rPr lang="tr-TR" smtClean="0"/>
              <a:pPr>
                <a:defRPr/>
              </a:pPr>
              <a:t>4.07.2025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42603-3EF9-4A0A-88A7-A17CDBF4E853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115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318F5-168B-4FE1-8685-C6B1E04AD519}" type="datetimeFigureOut">
              <a:rPr lang="tr-TR" smtClean="0"/>
              <a:pPr>
                <a:defRPr/>
              </a:pPr>
              <a:t>4.07.2025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527FD-43EA-42DA-8BBA-526DC119BF4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779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86104E-5B86-4DA7-AB6D-A51DB8BF9738}" type="datetimeFigureOut">
              <a:rPr lang="tr-TR" smtClean="0"/>
              <a:pPr>
                <a:defRPr/>
              </a:pPr>
              <a:t>4.07.2025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BA340-1343-4DC5-8368-43D72B51A80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770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F11BC6-6674-4424-9B1D-1171DCF85ED8}" type="datetimeFigureOut">
              <a:rPr lang="tr-TR" smtClean="0"/>
              <a:pPr>
                <a:defRPr/>
              </a:pPr>
              <a:t>4.07.2025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B2E25-1EC6-4617-983F-9A89B853245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7526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8898-FD60-496F-91D7-A7D2BDDED1B6}" type="datetimeFigureOut">
              <a:rPr lang="tr-TR" smtClean="0"/>
              <a:pPr>
                <a:defRPr/>
              </a:pPr>
              <a:t>4.07.2025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B2863-897E-4402-B5FD-1606EF34F65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10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988898-FD60-496F-91D7-A7D2BDDED1B6}" type="datetimeFigureOut">
              <a:rPr lang="tr-TR" smtClean="0"/>
              <a:pPr>
                <a:defRPr/>
              </a:pPr>
              <a:t>4.07.2025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90B2863-897E-4402-B5FD-1606EF34F65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220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251520" y="553036"/>
            <a:ext cx="856895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tr-TR" altLang="tr-TR" sz="4800" b="1" dirty="0">
                <a:solidFill>
                  <a:srgbClr val="C00000"/>
                </a:solidFill>
                <a:latin typeface="Cambria" pitchFamily="18" charset="0"/>
              </a:rPr>
              <a:t>MANAS ÖSYS-2025 </a:t>
            </a:r>
          </a:p>
          <a:p>
            <a:pPr algn="ctr"/>
            <a:r>
              <a:rPr lang="tr-TR" altLang="tr-TR" sz="4800" b="1" dirty="0">
                <a:solidFill>
                  <a:srgbClr val="C00000"/>
                </a:solidFill>
                <a:latin typeface="Cambria" pitchFamily="18" charset="0"/>
              </a:rPr>
              <a:t>BİLGİLENDİRME </a:t>
            </a:r>
          </a:p>
          <a:p>
            <a:pPr algn="ctr"/>
            <a:r>
              <a:rPr lang="tr-TR" altLang="tr-TR" sz="4800" b="1" dirty="0">
                <a:solidFill>
                  <a:srgbClr val="C00000"/>
                </a:solidFill>
                <a:latin typeface="Cambria" pitchFamily="18" charset="0"/>
              </a:rPr>
              <a:t>TOPLANTISI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97489"/>
            <a:ext cx="4687392" cy="351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0" y="-1143001"/>
            <a:ext cx="6857999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574308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08712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tr-TR" dirty="0"/>
          </a:p>
          <a:p>
            <a:pPr>
              <a:lnSpc>
                <a:spcPct val="150000"/>
              </a:lnSpc>
            </a:pPr>
            <a:endParaRPr lang="tr-TR" dirty="0"/>
          </a:p>
          <a:p>
            <a:pPr>
              <a:lnSpc>
                <a:spcPct val="150000"/>
              </a:lnSpc>
            </a:pPr>
            <a:r>
              <a:rPr lang="tr-TR" dirty="0"/>
              <a:t>Adaylara sabah oturumunda dağıtılan kırtasiye setleri </a:t>
            </a:r>
            <a:r>
              <a:rPr lang="tr-TR" b="1" i="1" u="sng" dirty="0"/>
              <a:t>TOPLANMAYACAK.</a:t>
            </a:r>
          </a:p>
          <a:p>
            <a:pPr>
              <a:lnSpc>
                <a:spcPct val="150000"/>
              </a:lnSpc>
            </a:pPr>
            <a:r>
              <a:rPr lang="tr-TR" dirty="0"/>
              <a:t>Yabancı Dil Sınavında ise kırtasiye seti </a:t>
            </a:r>
            <a:r>
              <a:rPr lang="tr-TR" b="1" i="1" u="sng" dirty="0"/>
              <a:t>verilmeyecek</a:t>
            </a:r>
            <a:r>
              <a:rPr lang="tr-TR" dirty="0"/>
              <a:t>. </a:t>
            </a:r>
          </a:p>
          <a:p>
            <a:pPr>
              <a:lnSpc>
                <a:spcPct val="150000"/>
              </a:lnSpc>
            </a:pPr>
            <a:r>
              <a:rPr lang="tr-TR" dirty="0"/>
              <a:t>Sabah oturumunda adaylara bu durumun MUTLAKA açıklanması gerekli. </a:t>
            </a:r>
          </a:p>
        </p:txBody>
      </p:sp>
    </p:spTree>
    <p:extLst>
      <p:ext uri="{BB962C8B-B14F-4D97-AF65-F5344CB8AC3E}">
        <p14:creationId xmlns:p14="http://schemas.microsoft.com/office/powerpoint/2010/main" val="139158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576064"/>
          </a:xfrm>
        </p:spPr>
        <p:txBody>
          <a:bodyPr>
            <a:normAutofit fontScale="90000"/>
          </a:bodyPr>
          <a:lstStyle/>
          <a:p>
            <a:pPr marL="342900" indent="-342900"/>
            <a:br>
              <a:rPr lang="tr-TR" altLang="tr-TR" b="1" dirty="0"/>
            </a:br>
            <a:r>
              <a:rPr lang="tr-TR" altLang="tr-TR" sz="3200" b="1" dirty="0"/>
              <a:t>Sınava Girmek İçin Gerekli Belgeler</a:t>
            </a:r>
            <a:br>
              <a:rPr lang="en-US" altLang="tr-TR" sz="3200" dirty="0"/>
            </a:br>
            <a:endParaRPr lang="ru-RU" altLang="tr-TR" sz="3200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640960" cy="561662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altLang="tr-TR" sz="2800" b="1" dirty="0"/>
              <a:t>Adaylar, Sınav Giriş Belgesinde belirtilen binada ve salonda sınava girmek zorundadır.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altLang="tr-TR" sz="2800" b="1" dirty="0">
                <a:solidFill>
                  <a:srgbClr val="FF0000"/>
                </a:solidFill>
              </a:rPr>
              <a:t>Adayların SINAV BİNASINA ve SINAV SALONUNA alınabilmesi için, </a:t>
            </a:r>
            <a:r>
              <a:rPr lang="tr-TR" altLang="en-US" sz="2800" b="1" u="sng" dirty="0">
                <a:solidFill>
                  <a:srgbClr val="FF0000"/>
                </a:solidFill>
              </a:rPr>
              <a:t>Sınav Giriş Belgesi ve</a:t>
            </a:r>
            <a:r>
              <a:rPr lang="tr-TR" altLang="en-US" sz="2800" u="sng" dirty="0">
                <a:solidFill>
                  <a:srgbClr val="FF0000"/>
                </a:solidFill>
              </a:rPr>
              <a:t> </a:t>
            </a:r>
            <a:r>
              <a:rPr lang="tr-TR" altLang="en-US" sz="2800" b="1" u="sng" dirty="0">
                <a:solidFill>
                  <a:srgbClr val="FF0000"/>
                </a:solidFill>
              </a:rPr>
              <a:t>Pasaport</a:t>
            </a:r>
            <a:r>
              <a:rPr lang="tr-TR" altLang="en-US" sz="2800" b="1" dirty="0">
                <a:solidFill>
                  <a:srgbClr val="FF0000"/>
                </a:solidFill>
              </a:rPr>
              <a:t>larının olması gerekmektedir. </a:t>
            </a:r>
            <a:r>
              <a:rPr lang="tr-TR" altLang="tr-TR" sz="2800" b="1" dirty="0">
                <a:solidFill>
                  <a:srgbClr val="FF0000"/>
                </a:solidFill>
              </a:rPr>
              <a:t>Sınav sonunda adaylardan herhangi bir belge toplanmayacaktır.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tr-TR" altLang="en-US" sz="2800" b="1" u="sng" dirty="0"/>
              <a:t>Pasaport</a:t>
            </a:r>
            <a:r>
              <a:rPr lang="tr-TR" altLang="en-US" sz="2800" b="1" dirty="0"/>
              <a:t>ların geçerlilik süresine dikkat edilmelidir.</a:t>
            </a:r>
            <a:endParaRPr lang="en-US" altLang="tr-TR" sz="2800" b="1" dirty="0"/>
          </a:p>
          <a:p>
            <a:pPr>
              <a:lnSpc>
                <a:spcPct val="150000"/>
              </a:lnSpc>
              <a:buFont typeface="Arial" charset="0"/>
              <a:buNone/>
            </a:pPr>
            <a:endParaRPr lang="ru-RU" alt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1428728" y="214290"/>
            <a:ext cx="6143668" cy="642942"/>
          </a:xfrm>
          <a:prstGeom prst="roundRect">
            <a:avLst/>
          </a:prstGeom>
          <a:ln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b="1" dirty="0">
                <a:solidFill>
                  <a:schemeClr val="tx1"/>
                </a:solidFill>
              </a:rPr>
              <a:t>Bina Sınav Sorumlusu</a:t>
            </a:r>
          </a:p>
        </p:txBody>
      </p:sp>
      <p:sp>
        <p:nvSpPr>
          <p:cNvPr id="14338" name="2 İçerik Yer Tutucusu"/>
          <p:cNvSpPr>
            <a:spLocks noGrp="1"/>
          </p:cNvSpPr>
          <p:nvPr>
            <p:ph idx="1"/>
          </p:nvPr>
        </p:nvSpPr>
        <p:spPr>
          <a:xfrm>
            <a:off x="323850" y="981075"/>
            <a:ext cx="8569325" cy="5543550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tr-TR" altLang="tr-TR" sz="2800" b="1" dirty="0"/>
              <a:t>	</a:t>
            </a:r>
            <a:r>
              <a:rPr lang="tr-TR" altLang="tr-TR" sz="2800" b="1" dirty="0">
                <a:solidFill>
                  <a:srgbClr val="FF0000"/>
                </a:solidFill>
              </a:rPr>
              <a:t>Bina Sınav Sorumlusunun Yapması Gereken </a:t>
            </a:r>
            <a:r>
              <a:rPr lang="tr-TR" altLang="tr-TR" sz="2800" b="1" u="sng" dirty="0">
                <a:solidFill>
                  <a:srgbClr val="FF0000"/>
                </a:solidFill>
              </a:rPr>
              <a:t>Bazı</a:t>
            </a:r>
            <a:r>
              <a:rPr lang="tr-TR" altLang="tr-TR" sz="2800" b="1" dirty="0">
                <a:solidFill>
                  <a:srgbClr val="FF0000"/>
                </a:solidFill>
              </a:rPr>
              <a:t> İşlemler</a:t>
            </a:r>
            <a:endParaRPr lang="en-US" altLang="tr-TR" sz="2800" b="1" dirty="0">
              <a:solidFill>
                <a:srgbClr val="FF0000"/>
              </a:solidFill>
            </a:endParaRPr>
          </a:p>
          <a:p>
            <a:pPr algn="just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tr-TR" altLang="tr-TR" sz="2800" b="1" dirty="0"/>
              <a:t>Bina Yöneticisi ile görüşerek, </a:t>
            </a:r>
            <a:r>
              <a:rPr lang="tr-TR" altLang="tr-TR" sz="2800" b="1" dirty="0">
                <a:solidFill>
                  <a:srgbClr val="FF0000"/>
                </a:solidFill>
              </a:rPr>
              <a:t>05 Temmuz 2025 Cumartesi günü </a:t>
            </a:r>
            <a:r>
              <a:rPr lang="tr-TR" altLang="tr-TR" sz="2800" b="1" dirty="0"/>
              <a:t>binadaki salonların sınava hazır olup olmadığını kontrol edip, varsa eksiklikler giderilmelidir</a:t>
            </a:r>
            <a:r>
              <a:rPr lang="tr-TR" altLang="tr-TR" sz="2800" dirty="0"/>
              <a:t>.</a:t>
            </a:r>
            <a:endParaRPr lang="en-US" altLang="tr-TR" sz="2800" dirty="0"/>
          </a:p>
          <a:p>
            <a:pPr algn="just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tr-TR" altLang="tr-TR" sz="2800" b="1" dirty="0">
                <a:solidFill>
                  <a:srgbClr val="FF0000"/>
                </a:solidFill>
              </a:rPr>
              <a:t>06 Temmuz 2025 Pazar günü </a:t>
            </a:r>
            <a:r>
              <a:rPr lang="tr-TR" altLang="tr-TR" sz="2800" b="1" dirty="0"/>
              <a:t>en geç saat </a:t>
            </a:r>
            <a:r>
              <a:rPr lang="tr-TR" altLang="tr-TR" sz="2800" b="1" u="sng" dirty="0">
                <a:solidFill>
                  <a:srgbClr val="FF0000"/>
                </a:solidFill>
              </a:rPr>
              <a:t>07:30’</a:t>
            </a:r>
            <a:r>
              <a:rPr lang="tr-TR" altLang="tr-TR" sz="2800" b="1" dirty="0"/>
              <a:t>da</a:t>
            </a:r>
            <a:r>
              <a:rPr lang="tr-TR" altLang="tr-TR" sz="2800" dirty="0">
                <a:solidFill>
                  <a:srgbClr val="FF0000"/>
                </a:solidFill>
              </a:rPr>
              <a:t> </a:t>
            </a:r>
            <a:r>
              <a:rPr lang="tr-TR" altLang="tr-TR" sz="2800" b="1" dirty="0"/>
              <a:t>görevli olduğunuz binada bulunarak son kez binanın sınava hazır olup olmadığını kontrol etmelidir.</a:t>
            </a:r>
            <a:endParaRPr lang="en-US" altLang="tr-TR" sz="2800" b="1" dirty="0"/>
          </a:p>
          <a:p>
            <a:pPr eaLnBrk="1" hangingPunct="1">
              <a:buFont typeface="Arial" charset="0"/>
              <a:buNone/>
            </a:pPr>
            <a:endParaRPr lang="en-US" altLang="tr-TR" sz="2800" b="1" u="sng" dirty="0"/>
          </a:p>
          <a:p>
            <a:pPr eaLnBrk="1" hangingPunct="1"/>
            <a:endParaRPr lang="tr-TR" altLang="tr-TR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 İçerik Yer Tutucusu"/>
          <p:cNvSpPr>
            <a:spLocks noGrp="1"/>
          </p:cNvSpPr>
          <p:nvPr>
            <p:ph idx="1"/>
          </p:nvPr>
        </p:nvSpPr>
        <p:spPr>
          <a:xfrm>
            <a:off x="179512" y="188640"/>
            <a:ext cx="8496944" cy="6480720"/>
          </a:xfrm>
        </p:spPr>
        <p:txBody>
          <a:bodyPr/>
          <a:lstStyle/>
          <a:p>
            <a:pPr algn="just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endParaRPr lang="tr-TR" altLang="tr-TR" dirty="0"/>
          </a:p>
          <a:p>
            <a:pPr algn="just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tr-TR" altLang="tr-TR" dirty="0"/>
              <a:t>Bina Sınav Sorumlusu sınav </a:t>
            </a:r>
            <a:r>
              <a:rPr lang="tr-TR" altLang="tr-TR" dirty="0">
                <a:solidFill>
                  <a:srgbClr val="FF0000"/>
                </a:solidFill>
              </a:rPr>
              <a:t>ÖNCESİNDE</a:t>
            </a:r>
            <a:r>
              <a:rPr lang="tr-TR" altLang="tr-TR" dirty="0"/>
              <a:t> sınav evrakını kendisi teslim almalıdır.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Sınav görevlileri ile küçük bir toplantı yaparak kuralları hatırlatınız. </a:t>
            </a:r>
            <a:endParaRPr lang="tr-T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tr-T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Zaman zaman salonları dolaşarak sınavın kurallara uygun biçimde yürütülmesini sağlayınız.</a:t>
            </a:r>
            <a:endParaRPr lang="tr-TR" altLang="tr-TR" dirty="0"/>
          </a:p>
          <a:p>
            <a:pPr algn="just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tr-TR" altLang="tr-TR" dirty="0"/>
              <a:t>Bina Sınav Sorumlusu sınav </a:t>
            </a:r>
            <a:r>
              <a:rPr lang="tr-TR" altLang="tr-TR" dirty="0">
                <a:solidFill>
                  <a:srgbClr val="FF0000"/>
                </a:solidFill>
              </a:rPr>
              <a:t>SONRASINDA</a:t>
            </a:r>
            <a:r>
              <a:rPr lang="tr-TR" altLang="tr-TR" dirty="0"/>
              <a:t> sınav evrakını kendisi teslim etmeden binadan ayrılmamalıdır.</a:t>
            </a:r>
          </a:p>
          <a:p>
            <a:pPr algn="just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tr-TR" altLang="tr-TR" dirty="0"/>
              <a:t>Bazı hatlarda 2-3 bina olduğu için kuryeler size geç gelebilir. 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endParaRPr lang="tr-TR" altLang="tr-TR" dirty="0"/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721125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İçerik Yer Tutucusu"/>
          <p:cNvSpPr>
            <a:spLocks noGrp="1"/>
          </p:cNvSpPr>
          <p:nvPr>
            <p:ph idx="1"/>
          </p:nvPr>
        </p:nvSpPr>
        <p:spPr>
          <a:xfrm>
            <a:off x="179512" y="188640"/>
            <a:ext cx="8795683" cy="648072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tr-TR" altLang="tr-TR" sz="2800" dirty="0"/>
              <a:t>Sınav görevlilerinin salonlara </a:t>
            </a:r>
            <a:r>
              <a:rPr lang="tr-TR" altLang="tr-TR" sz="2800" b="1" u="sng" dirty="0"/>
              <a:t>cep telefonu ve benzeri iletişim cihazları</a:t>
            </a:r>
            <a:r>
              <a:rPr lang="tr-TR" altLang="tr-TR" sz="2800" dirty="0"/>
              <a:t>yla girmeleri </a:t>
            </a:r>
            <a:r>
              <a:rPr lang="tr-TR" altLang="tr-TR" sz="2800" b="1" dirty="0"/>
              <a:t>KESİNLİKLE</a:t>
            </a:r>
            <a:r>
              <a:rPr lang="tr-TR" altLang="tr-TR" sz="2800" dirty="0"/>
              <a:t> yasaktır.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tr-TR" altLang="tr-TR" sz="2800" dirty="0"/>
              <a:t>BSS, BSSY ve Bina Yöneticisinde telefon bulunabilir.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tr-TR" altLang="tr-TR" sz="2800" dirty="0"/>
              <a:t>Bina Sınav Sorumlusu, cep telefonu ve benzeri iletişim cihazlarıyla binaya gelen görevlilerin emanetlerini almak üzere Bina Yöneticisini görevlendirmelidir.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tr-TR" altLang="tr-TR" sz="2800" dirty="0"/>
              <a:t>Binaya gelen bütün görevliler ve adaylar güvenlik görevlilerince aranacaktır.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tr-TR" altLang="tr-TR" sz="2800" b="1" dirty="0">
                <a:solidFill>
                  <a:srgbClr val="C00000"/>
                </a:solidFill>
              </a:rPr>
              <a:t>Sınav salonuna gizlice telefon sokan kişiler hakkında yasal işlemler başlatılacak; izin hakları ya da ücret ödemeleri iptal edilecektir.</a:t>
            </a:r>
            <a:endParaRPr lang="tr-TR" altLang="tr-TR" sz="2800" dirty="0"/>
          </a:p>
        </p:txBody>
      </p:sp>
    </p:spTree>
    <p:extLst>
      <p:ext uri="{BB962C8B-B14F-4D97-AF65-F5344CB8AC3E}">
        <p14:creationId xmlns:p14="http://schemas.microsoft.com/office/powerpoint/2010/main" val="275174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 İçerik Yer Tutucusu"/>
          <p:cNvSpPr>
            <a:spLocks noGrp="1"/>
          </p:cNvSpPr>
          <p:nvPr>
            <p:ph idx="1"/>
          </p:nvPr>
        </p:nvSpPr>
        <p:spPr>
          <a:xfrm>
            <a:off x="179512" y="188640"/>
            <a:ext cx="8496944" cy="648072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endParaRPr lang="tr-TR" altLang="tr-TR" dirty="0"/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endParaRPr lang="tr-TR" altLang="tr-TR" dirty="0"/>
          </a:p>
          <a:p>
            <a:pPr algn="just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tr-TR" altLang="tr-TR" dirty="0"/>
              <a:t>Yedek gözetmenler binaya öğrenci alımı sırasında arama  işlemleri</a:t>
            </a:r>
          </a:p>
          <a:p>
            <a:pPr marL="0" indent="0" algn="just">
              <a:spcAft>
                <a:spcPts val="1200"/>
              </a:spcAft>
              <a:buClr>
                <a:srgbClr val="FF0000"/>
              </a:buClr>
              <a:buNone/>
            </a:pPr>
            <a:r>
              <a:rPr lang="tr-TR" altLang="tr-TR" dirty="0"/>
              <a:t>için görevlendirilmelidir. 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tr-TR" altLang="tr-TR" dirty="0"/>
              <a:t>Adaylar cep telefonu, çanta vb. eşyalarını </a:t>
            </a:r>
            <a:r>
              <a:rPr lang="tr-TR" altLang="tr-TR" dirty="0">
                <a:solidFill>
                  <a:srgbClr val="FF0000"/>
                </a:solidFill>
              </a:rPr>
              <a:t>EMANET </a:t>
            </a:r>
            <a:r>
              <a:rPr lang="tr-TR" altLang="tr-TR" dirty="0" err="1">
                <a:solidFill>
                  <a:srgbClr val="FF0000"/>
                </a:solidFill>
              </a:rPr>
              <a:t>NOKTALARI’na</a:t>
            </a:r>
            <a:r>
              <a:rPr lang="tr-TR" altLang="tr-TR" dirty="0">
                <a:solidFill>
                  <a:srgbClr val="FF0000"/>
                </a:solidFill>
              </a:rPr>
              <a:t> </a:t>
            </a:r>
            <a:r>
              <a:rPr lang="tr-TR" altLang="tr-TR" dirty="0"/>
              <a:t>teslim ederek binaya gelmek zorundadır. 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tr-TR" altLang="tr-TR" u="sng" dirty="0"/>
              <a:t>Binalarda kesinlikle adaylardan emanet alınmayacaktır.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tr-TR" altLang="tr-TR" dirty="0">
                <a:solidFill>
                  <a:srgbClr val="FF0000"/>
                </a:solidFill>
              </a:rPr>
              <a:t>EMANET NOKTALARI </a:t>
            </a:r>
            <a:r>
              <a:rPr lang="tr-TR" altLang="tr-TR" dirty="0"/>
              <a:t>konusunda adaylara sürekli duyuru yapılmalıdır. </a:t>
            </a:r>
            <a:endParaRPr lang="tr-TR" altLang="tr-TR" u="sng" dirty="0"/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tr-TR" altLang="tr-TR" dirty="0"/>
              <a:t>Ancak </a:t>
            </a:r>
            <a:r>
              <a:rPr lang="tr-TR" altLang="tr-TR" dirty="0">
                <a:solidFill>
                  <a:srgbClr val="FF0000"/>
                </a:solidFill>
              </a:rPr>
              <a:t>ŞAŞKINLAR SINIFI </a:t>
            </a:r>
            <a:r>
              <a:rPr lang="tr-TR" altLang="tr-TR" dirty="0"/>
              <a:t>oluşturulan binalarda sınava son anda yetişen adayların daha fazla geç kalmasını engellemek adına emanet alınabilir.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tr-TR" altLang="tr-TR" dirty="0"/>
              <a:t> Sınavın yapıldığı binaların yakınlarında  </a:t>
            </a:r>
            <a:r>
              <a:rPr lang="tr-TR" altLang="tr-TR" dirty="0">
                <a:solidFill>
                  <a:srgbClr val="FF0000"/>
                </a:solidFill>
              </a:rPr>
              <a:t>EMANET NOKTALARI </a:t>
            </a:r>
            <a:r>
              <a:rPr lang="tr-TR" altLang="tr-TR" dirty="0"/>
              <a:t>olacaktır. </a:t>
            </a:r>
            <a:endParaRPr lang="tr-TR" altLang="tr-TR" u="sng" dirty="0"/>
          </a:p>
          <a:p>
            <a:pPr marL="0" indent="0">
              <a:spcAft>
                <a:spcPts val="1200"/>
              </a:spcAft>
              <a:buClr>
                <a:srgbClr val="FF0000"/>
              </a:buClr>
              <a:buNone/>
            </a:pPr>
            <a:endParaRPr lang="tr-TR" altLang="tr-TR" dirty="0"/>
          </a:p>
        </p:txBody>
      </p:sp>
    </p:spTree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Adaylar emanet noktalarına eşyalarını teslim ettiklerinde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dirty="0"/>
              <a:t> sınava giriş belgelerinin arkasına bir etiket yapıştırılacak. 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Salon Başkanlarımız sınava giriş belgelerini </a:t>
            </a:r>
            <a:r>
              <a:rPr lang="tr-TR" b="1" i="1" u="sng" dirty="0">
                <a:solidFill>
                  <a:srgbClr val="FF0000"/>
                </a:solidFill>
              </a:rPr>
              <a:t>TOPLAMAYINIZ</a:t>
            </a:r>
            <a:r>
              <a:rPr lang="tr-TR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6441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 İçerik Yer Tutucusu"/>
          <p:cNvSpPr>
            <a:spLocks noGrp="1"/>
          </p:cNvSpPr>
          <p:nvPr>
            <p:ph idx="1"/>
          </p:nvPr>
        </p:nvSpPr>
        <p:spPr>
          <a:xfrm>
            <a:off x="179512" y="188640"/>
            <a:ext cx="8496944" cy="648072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endParaRPr lang="tr-TR" altLang="tr-TR" dirty="0"/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tr-TR" altLang="tr-TR" sz="2000" dirty="0"/>
              <a:t>Sınav başladıktan sonra 15 ile 30 dakika arası, sınavın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tr-TR" altLang="tr-TR" sz="2000" dirty="0"/>
              <a:t>başlangıcına yetişememiş adayları atandıkları salona alıp almama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tr-TR" altLang="tr-TR" sz="2000" dirty="0"/>
              <a:t> konusu Bina Sınav Sorumlusunun takdirine bırakılmıştır.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None/>
            </a:pPr>
            <a:endParaRPr lang="tr-TR" altLang="tr-TR" sz="2000" dirty="0"/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tr-TR" altLang="tr-TR" sz="2000" dirty="0"/>
              <a:t>Sınava en fazla 30 dakika geç kalmış adayı sınava alması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tr-TR" altLang="tr-TR" sz="2000" dirty="0"/>
              <a:t> için Salon Başkanına verilmek üzere izin formu düzenleyiniz.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None/>
            </a:pPr>
            <a:endParaRPr lang="tr-TR" altLang="tr-TR" sz="2000" dirty="0"/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tr-TR" altLang="tr-TR" sz="2000" dirty="0"/>
              <a:t>Ancak, sınava geç giren adaylara ek süre tanınmayacağını ve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tr-TR" altLang="tr-TR" sz="2000" dirty="0"/>
              <a:t>salondaki sınavın, başlangıçta hesaplanan saatte bitirileceğini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tr-TR" altLang="tr-TR" sz="2000" dirty="0"/>
              <a:t> önemle vurgulayınız.</a:t>
            </a:r>
            <a:endParaRPr lang="en-US" altLang="tr-TR" sz="2000" dirty="0"/>
          </a:p>
        </p:txBody>
      </p:sp>
    </p:spTree>
    <p:extLst>
      <p:ext uri="{BB962C8B-B14F-4D97-AF65-F5344CB8AC3E}">
        <p14:creationId xmlns:p14="http://schemas.microsoft.com/office/powerpoint/2010/main" val="166590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67544" y="214290"/>
            <a:ext cx="8033546" cy="642942"/>
          </a:xfrm>
          <a:prstGeom prst="roundRect">
            <a:avLst/>
          </a:prstGeom>
          <a:ln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>
                <a:solidFill>
                  <a:schemeClr val="tx1"/>
                </a:solidFill>
              </a:rPr>
              <a:t>Bina </a:t>
            </a:r>
            <a:r>
              <a:rPr lang="en-US" b="1" dirty="0">
                <a:solidFill>
                  <a:schemeClr val="tx1"/>
                </a:solidFill>
              </a:rPr>
              <a:t>S</a:t>
            </a:r>
            <a:r>
              <a:rPr lang="tr-TR" b="1" dirty="0">
                <a:solidFill>
                  <a:schemeClr val="tx1"/>
                </a:solidFill>
              </a:rPr>
              <a:t>ınav Sorumlusu Yardımcısı</a:t>
            </a:r>
          </a:p>
        </p:txBody>
      </p:sp>
      <p:sp>
        <p:nvSpPr>
          <p:cNvPr id="18434" name="2 İçerik Yer Tutucusu"/>
          <p:cNvSpPr>
            <a:spLocks noGrp="1"/>
          </p:cNvSpPr>
          <p:nvPr>
            <p:ph idx="1"/>
          </p:nvPr>
        </p:nvSpPr>
        <p:spPr>
          <a:xfrm>
            <a:off x="323528" y="1214438"/>
            <a:ext cx="8406135" cy="5166890"/>
          </a:xfrm>
        </p:spPr>
        <p:txBody>
          <a:bodyPr>
            <a:normAutofit fontScale="92500"/>
          </a:bodyPr>
          <a:lstStyle/>
          <a:p>
            <a:pPr algn="just"/>
            <a:r>
              <a:rPr lang="tr-TR" altLang="tr-TR" sz="2800" dirty="0"/>
              <a:t>Her türlü görevlerinde Bina Sınav Sorumlusuna yardımcı olan kişidir. Sınav günü en geç saat </a:t>
            </a:r>
            <a:r>
              <a:rPr lang="tr-TR" altLang="tr-TR" sz="2800" dirty="0">
                <a:solidFill>
                  <a:srgbClr val="FF0000"/>
                </a:solidFill>
              </a:rPr>
              <a:t>07:30</a:t>
            </a:r>
            <a:r>
              <a:rPr lang="tr-TR" altLang="tr-TR" sz="2800" dirty="0"/>
              <a:t>’da görev yapacağı binaya gelir.</a:t>
            </a:r>
          </a:p>
          <a:p>
            <a:pPr algn="just">
              <a:buFont typeface="Arial" charset="0"/>
              <a:buNone/>
            </a:pPr>
            <a:endParaRPr lang="en-US" altLang="tr-TR" sz="2400" b="1" dirty="0"/>
          </a:p>
          <a:p>
            <a:pPr algn="just" eaLnBrk="1" hangingPunct="1">
              <a:spcAft>
                <a:spcPts val="1200"/>
              </a:spcAft>
              <a:buClr>
                <a:srgbClr val="FF0000"/>
              </a:buClr>
              <a:buSzPct val="150000"/>
              <a:buFont typeface="Arial" charset="0"/>
              <a:buNone/>
            </a:pPr>
            <a:r>
              <a:rPr lang="tr-TR" altLang="tr-TR" sz="2400" b="1" dirty="0"/>
              <a:t>		</a:t>
            </a:r>
            <a:endParaRPr lang="en-US" altLang="tr-TR" sz="2400" dirty="0"/>
          </a:p>
          <a:p>
            <a:pPr algn="just" eaLnBrk="1" hangingPunct="1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tr-TR" altLang="tr-TR" sz="2800" dirty="0"/>
              <a:t>Bina Sınav Sorumlusu ile yakın işbirliği yapar,</a:t>
            </a:r>
            <a:endParaRPr lang="tr-TR" altLang="tr-TR" sz="2800" dirty="0">
              <a:solidFill>
                <a:srgbClr val="FF0000"/>
              </a:solidFill>
            </a:endParaRPr>
          </a:p>
          <a:p>
            <a:pPr algn="just" eaLnBrk="1" hangingPunct="1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tr-TR" altLang="tr-TR" sz="2800" dirty="0"/>
              <a:t>Sınav günü en geç saat </a:t>
            </a:r>
            <a:r>
              <a:rPr lang="tr-TR" altLang="tr-TR" sz="2800" u="sng" dirty="0">
                <a:solidFill>
                  <a:srgbClr val="FF0000"/>
                </a:solidFill>
              </a:rPr>
              <a:t>07:30</a:t>
            </a:r>
            <a:r>
              <a:rPr lang="tr-TR" altLang="tr-TR" sz="2800" dirty="0"/>
              <a:t>’da görevli olduğu binada bulunur. </a:t>
            </a:r>
          </a:p>
          <a:p>
            <a:pPr algn="just" eaLnBrk="1" hangingPunct="1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tr-TR" altLang="tr-TR" sz="2800" dirty="0"/>
              <a:t>Bina ve salonların sınav şartlarına göre hazırlanmasını ve </a:t>
            </a:r>
            <a:r>
              <a:rPr lang="tr-TR" altLang="tr-TR" sz="2800" dirty="0">
                <a:solidFill>
                  <a:srgbClr val="FF0000"/>
                </a:solidFill>
              </a:rPr>
              <a:t>SIRA NUMARASI </a:t>
            </a:r>
            <a:r>
              <a:rPr lang="tr-TR" altLang="tr-TR" sz="2800" dirty="0"/>
              <a:t>verilmesini sağlar.</a:t>
            </a:r>
          </a:p>
        </p:txBody>
      </p:sp>
      <p:sp>
        <p:nvSpPr>
          <p:cNvPr id="5" name="1 Başlık"/>
          <p:cNvSpPr txBox="1">
            <a:spLocks/>
          </p:cNvSpPr>
          <p:nvPr/>
        </p:nvSpPr>
        <p:spPr bwMode="auto">
          <a:xfrm>
            <a:off x="539552" y="2708920"/>
            <a:ext cx="7818662" cy="642942"/>
          </a:xfrm>
          <a:prstGeom prst="roundRect">
            <a:avLst/>
          </a:prstGeom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4400" b="1" dirty="0">
                <a:solidFill>
                  <a:schemeClr val="tx1"/>
                </a:solidFill>
              </a:rPr>
              <a:t>Bina Yöneticisi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C7DADADE-5654-4CD6-AAC5-49568E1653F7}"/>
              </a:ext>
            </a:extLst>
          </p:cNvPr>
          <p:cNvSpPr txBox="1"/>
          <p:nvPr/>
        </p:nvSpPr>
        <p:spPr>
          <a:xfrm>
            <a:off x="467544" y="-27384"/>
            <a:ext cx="8496944" cy="6638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3600" b="1" dirty="0">
                <a:solidFill>
                  <a:srgbClr val="C00000"/>
                </a:solidFill>
              </a:rPr>
              <a:t>Sınava kayıt yapan aday sayısı:</a:t>
            </a:r>
          </a:p>
          <a:p>
            <a:pPr>
              <a:lnSpc>
                <a:spcPct val="150000"/>
              </a:lnSpc>
            </a:pPr>
            <a:r>
              <a:rPr lang="tr-TR" sz="3600" b="1" dirty="0"/>
              <a:t>Genel sınav için(</a:t>
            </a:r>
            <a:r>
              <a:rPr lang="tr-TR" sz="3600" b="1" dirty="0" err="1"/>
              <a:t>I.Oturum</a:t>
            </a:r>
            <a:r>
              <a:rPr lang="tr-TR" sz="3600" b="1" dirty="0"/>
              <a:t>)      </a:t>
            </a:r>
            <a:r>
              <a:rPr lang="tr-TR" sz="3600" b="1" dirty="0">
                <a:solidFill>
                  <a:srgbClr val="C00000"/>
                </a:solidFill>
              </a:rPr>
              <a:t>9504</a:t>
            </a:r>
          </a:p>
          <a:p>
            <a:pPr>
              <a:lnSpc>
                <a:spcPct val="150000"/>
              </a:lnSpc>
            </a:pPr>
            <a:r>
              <a:rPr lang="tr-TR" sz="3600" b="1" dirty="0"/>
              <a:t>Yabancı Dil  için (</a:t>
            </a:r>
            <a:r>
              <a:rPr lang="tr-TR" sz="3600" b="1" dirty="0" err="1"/>
              <a:t>II.Oturum</a:t>
            </a:r>
            <a:r>
              <a:rPr lang="tr-TR" sz="3600" b="1" dirty="0"/>
              <a:t>)    </a:t>
            </a:r>
            <a:r>
              <a:rPr lang="tr-TR" sz="3600" b="1" dirty="0">
                <a:solidFill>
                  <a:srgbClr val="C00000"/>
                </a:solidFill>
              </a:rPr>
              <a:t>5550</a:t>
            </a:r>
          </a:p>
          <a:p>
            <a:pPr>
              <a:lnSpc>
                <a:spcPct val="150000"/>
              </a:lnSpc>
            </a:pPr>
            <a:r>
              <a:rPr lang="tr-TR" sz="3600" b="1" dirty="0"/>
              <a:t>Toplam(GS+YD)</a:t>
            </a:r>
            <a:r>
              <a:rPr lang="tr-TR" sz="3600" b="1" dirty="0">
                <a:solidFill>
                  <a:srgbClr val="C00000"/>
                </a:solidFill>
              </a:rPr>
              <a:t>                     15054</a:t>
            </a:r>
          </a:p>
          <a:p>
            <a:pPr>
              <a:lnSpc>
                <a:spcPct val="150000"/>
              </a:lnSpc>
            </a:pPr>
            <a:r>
              <a:rPr lang="tr-TR" sz="3600" b="1" dirty="0">
                <a:solidFill>
                  <a:srgbClr val="C00000"/>
                </a:solidFill>
              </a:rPr>
              <a:t>Sabah oturumu 14 binada</a:t>
            </a:r>
          </a:p>
          <a:p>
            <a:pPr>
              <a:lnSpc>
                <a:spcPct val="150000"/>
              </a:lnSpc>
            </a:pPr>
            <a:r>
              <a:rPr lang="tr-TR" sz="3600" b="1" dirty="0">
                <a:solidFill>
                  <a:srgbClr val="C00000"/>
                </a:solidFill>
              </a:rPr>
              <a:t>Öğleden sonraki oturum</a:t>
            </a:r>
          </a:p>
          <a:p>
            <a:pPr>
              <a:lnSpc>
                <a:spcPct val="150000"/>
              </a:lnSpc>
            </a:pPr>
            <a:r>
              <a:rPr lang="tr-TR" sz="3600" b="1" dirty="0">
                <a:solidFill>
                  <a:srgbClr val="C00000"/>
                </a:solidFill>
              </a:rPr>
              <a:t> 10 binada yapılacaktır.</a:t>
            </a:r>
          </a:p>
          <a:p>
            <a:pPr>
              <a:lnSpc>
                <a:spcPct val="150000"/>
              </a:lnSpc>
            </a:pP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9718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2214546" y="214290"/>
            <a:ext cx="4572032" cy="642942"/>
          </a:xfrm>
          <a:prstGeom prst="roundRect">
            <a:avLst/>
          </a:prstGeom>
          <a:ln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>
                <a:solidFill>
                  <a:schemeClr val="tx1"/>
                </a:solidFill>
              </a:rPr>
              <a:t>Salon Başkanı</a:t>
            </a:r>
          </a:p>
        </p:txBody>
      </p:sp>
      <p:sp>
        <p:nvSpPr>
          <p:cNvPr id="19458" name="2 İçerik Yer Tutucusu"/>
          <p:cNvSpPr>
            <a:spLocks noGrp="1"/>
          </p:cNvSpPr>
          <p:nvPr>
            <p:ph idx="1"/>
          </p:nvPr>
        </p:nvSpPr>
        <p:spPr>
          <a:xfrm>
            <a:off x="323528" y="1071563"/>
            <a:ext cx="8496944" cy="5500687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tr-TR" altLang="tr-TR" sz="2800" dirty="0"/>
              <a:t>En geç </a:t>
            </a:r>
            <a:r>
              <a:rPr lang="tr-TR" altLang="tr-TR" sz="2800" b="1" dirty="0">
                <a:solidFill>
                  <a:srgbClr val="FF0000"/>
                </a:solidFill>
              </a:rPr>
              <a:t>08:00</a:t>
            </a:r>
            <a:r>
              <a:rPr lang="tr-TR" altLang="tr-TR" sz="2800" dirty="0"/>
              <a:t>’da binaya gelerek gelişinizi </a:t>
            </a:r>
            <a:r>
              <a:rPr lang="tr-TR" altLang="tr-TR" sz="2800" dirty="0">
                <a:solidFill>
                  <a:srgbClr val="FF0000"/>
                </a:solidFill>
              </a:rPr>
              <a:t>Bina Sınav Sorumlusuna</a:t>
            </a:r>
            <a:r>
              <a:rPr lang="tr-TR" altLang="tr-TR" sz="2800" dirty="0"/>
              <a:t> bildiriniz.</a:t>
            </a:r>
            <a:endParaRPr lang="en-US" altLang="tr-TR" sz="2800" dirty="0"/>
          </a:p>
          <a:p>
            <a:pPr algn="just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tr-TR" altLang="tr-TR" sz="2800" dirty="0"/>
              <a:t>Bina Sınav Sorumlusuna giderek salonunuza ait kapalı Salon Sınav Evrakı Poşetini ilgili tutanağı imzalayarak teslim alınız ve görevli olduğunuz salona en geç saat </a:t>
            </a:r>
            <a:r>
              <a:rPr lang="tr-TR" altLang="tr-TR" sz="2800" dirty="0">
                <a:solidFill>
                  <a:srgbClr val="FF0000"/>
                </a:solidFill>
              </a:rPr>
              <a:t>08:30</a:t>
            </a:r>
            <a:r>
              <a:rPr lang="tr-TR" altLang="tr-TR" sz="2800" dirty="0"/>
              <a:t>’te gidiniz.</a:t>
            </a:r>
          </a:p>
          <a:p>
            <a:pPr algn="just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tr-TR" altLang="tr-TR" sz="2800" dirty="0"/>
              <a:t>Sizden önce salona girmiş adaylar varsa bu adayları dışarı çıkartınız.</a:t>
            </a:r>
          </a:p>
          <a:p>
            <a:pPr algn="just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tr-TR" altLang="tr-TR" sz="2800" dirty="0"/>
              <a:t>Salonun sınava hazır olup olmadığını kontrol ediniz.       Gideremeyeceğiniz eksiklikler varsa Bina Sınav Sorumlusuna bildiriniz.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endParaRPr lang="tr-TR" altLang="tr-TR" dirty="0"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altLang="tr-TR" dirty="0">
                <a:cs typeface="Calibri" pitchFamily="34" charset="0"/>
              </a:rPr>
              <a:t>Adayları, saat </a:t>
            </a:r>
            <a:r>
              <a:rPr lang="tr-TR" altLang="tr-TR" dirty="0">
                <a:solidFill>
                  <a:srgbClr val="FF0000"/>
                </a:solidFill>
                <a:cs typeface="Calibri" pitchFamily="34" charset="0"/>
              </a:rPr>
              <a:t>09.00’dan itibaren (öğleden sonra 14:00)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altLang="tr-TR" dirty="0">
                <a:cs typeface="Calibri" pitchFamily="34" charset="0"/>
              </a:rPr>
              <a:t>Sınava Giriş Belgesi ve Pasaportlarındaki fotoğraflarına bakarak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altLang="tr-TR" dirty="0">
                <a:cs typeface="Calibri" pitchFamily="34" charset="0"/>
              </a:rPr>
              <a:t> tek tek salona alınız.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altLang="tr-TR" dirty="0"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altLang="tr-TR" dirty="0">
                <a:cs typeface="Calibri" pitchFamily="34" charset="0"/>
              </a:rPr>
              <a:t>Başka salonda sınava girmesi gereken adayları kesinlikle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altLang="tr-TR" dirty="0">
                <a:cs typeface="Calibri" pitchFamily="34" charset="0"/>
              </a:rPr>
              <a:t> salona almayınız.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576362"/>
          </a:xfrm>
        </p:spPr>
        <p:txBody>
          <a:bodyPr>
            <a:normAutofit fontScale="90000"/>
          </a:bodyPr>
          <a:lstStyle/>
          <a:p>
            <a:r>
              <a:rPr lang="tr-TR" altLang="tr-TR" sz="3200" b="1" dirty="0">
                <a:solidFill>
                  <a:srgbClr val="C00000"/>
                </a:solidFill>
              </a:rPr>
              <a:t>Sınav Giriş Belgesi</a:t>
            </a:r>
            <a:endParaRPr lang="ru-RU" altLang="tr-TR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3"/>
            <a:ext cx="9144000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Nesn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888451"/>
              </p:ext>
            </p:extLst>
          </p:nvPr>
        </p:nvGraphicFramePr>
        <p:xfrm>
          <a:off x="179388" y="115888"/>
          <a:ext cx="8751887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Document" r:id="rId3" imgW="6980407" imgH="2584180" progId="Word.Document.12">
                  <p:embed/>
                </p:oleObj>
              </mc:Choice>
              <mc:Fallback>
                <p:oleObj name="Document" r:id="rId3" imgW="6980407" imgH="25841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388" y="115888"/>
                        <a:ext cx="8751887" cy="655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912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411796"/>
              </p:ext>
            </p:extLst>
          </p:nvPr>
        </p:nvGraphicFramePr>
        <p:xfrm>
          <a:off x="0" y="1698625"/>
          <a:ext cx="9042400" cy="31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Document" r:id="rId3" imgW="6982753" imgH="2439808" progId="Word.Document.12">
                  <p:embed/>
                </p:oleObj>
              </mc:Choice>
              <mc:Fallback>
                <p:oleObj name="Document" r:id="rId3" imgW="6982753" imgH="24398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698625"/>
                        <a:ext cx="9042400" cy="314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243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931170" y="439716"/>
            <a:ext cx="7090378" cy="642941"/>
          </a:xfrm>
          <a:prstGeom prst="roundRect">
            <a:avLst/>
          </a:prstGeom>
          <a:ln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4000" b="1" dirty="0">
                <a:solidFill>
                  <a:schemeClr val="tx1"/>
                </a:solidFill>
              </a:rPr>
              <a:t>GÖZETMEN/YEDEK GÖZETMEN</a:t>
            </a:r>
          </a:p>
        </p:txBody>
      </p:sp>
      <p:sp>
        <p:nvSpPr>
          <p:cNvPr id="31746" name="Rectangle 3"/>
          <p:cNvSpPr>
            <a:spLocks noGrp="1"/>
          </p:cNvSpPr>
          <p:nvPr>
            <p:ph idx="1"/>
          </p:nvPr>
        </p:nvSpPr>
        <p:spPr>
          <a:xfrm>
            <a:off x="323528" y="1357313"/>
            <a:ext cx="8640960" cy="5214937"/>
          </a:xfrm>
        </p:spPr>
        <p:txBody>
          <a:bodyPr>
            <a:normAutofit/>
          </a:bodyPr>
          <a:lstStyle/>
          <a:p>
            <a:pPr algn="just" eaLnBrk="1" hangingPunct="1">
              <a:spcAft>
                <a:spcPts val="1200"/>
              </a:spcAft>
              <a:buClr>
                <a:srgbClr val="FF0000"/>
              </a:buClr>
              <a:buSzPct val="150000"/>
              <a:buFont typeface="Wingdings 2" pitchFamily="18" charset="2"/>
              <a:buChar char="P"/>
            </a:pPr>
            <a:r>
              <a:rPr lang="tr-TR" altLang="tr-TR" sz="2800" dirty="0"/>
              <a:t>Salon Başkanının yetki ve sorumluluğunda olmak üzere, görevlendirildiği salonda, sınavın kurallara uygun olarak yürütülmesini sağlar ve Salon Başkanına her konuda yardımcı olur.</a:t>
            </a:r>
          </a:p>
          <a:p>
            <a:pPr algn="just" eaLnBrk="1" hangingPunct="1">
              <a:spcAft>
                <a:spcPts val="1200"/>
              </a:spcAft>
              <a:buClr>
                <a:srgbClr val="FF0000"/>
              </a:buClr>
              <a:buSzPct val="150000"/>
              <a:buFont typeface="Wingdings 2" pitchFamily="18" charset="2"/>
              <a:buChar char="P"/>
            </a:pPr>
            <a:r>
              <a:rPr lang="tr-TR" altLang="tr-TR" sz="2800" dirty="0"/>
              <a:t>En geç </a:t>
            </a:r>
            <a:r>
              <a:rPr lang="tr-TR" altLang="tr-TR" sz="2800" dirty="0">
                <a:solidFill>
                  <a:srgbClr val="FF0000"/>
                </a:solidFill>
              </a:rPr>
              <a:t>08:30</a:t>
            </a:r>
            <a:r>
              <a:rPr lang="tr-TR" altLang="tr-TR" sz="2800" dirty="0"/>
              <a:t>’da binaya gelerek gelişinizi </a:t>
            </a:r>
          </a:p>
          <a:p>
            <a:pPr marL="0" indent="0" algn="just" eaLnBrk="1" hangingPunct="1">
              <a:spcAft>
                <a:spcPts val="1200"/>
              </a:spcAft>
              <a:buClr>
                <a:srgbClr val="FF0000"/>
              </a:buClr>
              <a:buSzPct val="150000"/>
              <a:buNone/>
            </a:pPr>
            <a:r>
              <a:rPr lang="tr-TR" altLang="tr-TR" sz="2800" dirty="0">
                <a:solidFill>
                  <a:srgbClr val="FF0000"/>
                </a:solidFill>
              </a:rPr>
              <a:t>Bina Sınav Sorumlusuna</a:t>
            </a:r>
            <a:r>
              <a:rPr lang="tr-TR" altLang="tr-TR" sz="2800" dirty="0"/>
              <a:t> bildiriniz.</a:t>
            </a:r>
          </a:p>
          <a:p>
            <a:pPr algn="just" eaLnBrk="1" hangingPunct="1">
              <a:spcAft>
                <a:spcPts val="1200"/>
              </a:spcAft>
              <a:buClr>
                <a:srgbClr val="FF0000"/>
              </a:buClr>
              <a:buSzPct val="150000"/>
              <a:buFont typeface="Wingdings 2" pitchFamily="18" charset="2"/>
              <a:buChar char="P"/>
            </a:pPr>
            <a:r>
              <a:rPr lang="tr-TR" altLang="tr-TR" sz="2800" dirty="0"/>
              <a:t>Görev yapacağı salonu Bina Sınav Sorumlusundan öğrenir ve Görevli Listesini imzalar, geldiği saati yazar. Görevli Kartını alarak yakasına takar. Geldiğini Salon Başkanına bildirir.</a:t>
            </a: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/>
          </p:cNvSpPr>
          <p:nvPr>
            <p:ph idx="1"/>
          </p:nvPr>
        </p:nvSpPr>
        <p:spPr>
          <a:xfrm>
            <a:off x="179512" y="188640"/>
            <a:ext cx="8640960" cy="5328592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spcAft>
                <a:spcPts val="1200"/>
              </a:spcAft>
              <a:buClr>
                <a:srgbClr val="FF0000"/>
              </a:buClr>
              <a:buSzPct val="150000"/>
              <a:buFont typeface="Wingdings 2" pitchFamily="18" charset="2"/>
              <a:buChar char="P"/>
            </a:pPr>
            <a:endParaRPr lang="tr-TR" altLang="tr-TR" dirty="0"/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Clr>
                <a:srgbClr val="FF0000"/>
              </a:buClr>
              <a:buSzPct val="150000"/>
              <a:buFont typeface="Wingdings 2" pitchFamily="18" charset="2"/>
              <a:buChar char="P"/>
            </a:pPr>
            <a:r>
              <a:rPr lang="tr-TR" altLang="tr-TR" dirty="0"/>
              <a:t>Sınav görevine </a:t>
            </a:r>
            <a:r>
              <a:rPr lang="tr-TR" altLang="tr-TR" dirty="0">
                <a:solidFill>
                  <a:srgbClr val="FF0000"/>
                </a:solidFill>
              </a:rPr>
              <a:t>GEÇ GELEN </a:t>
            </a:r>
            <a:r>
              <a:rPr lang="tr-TR" altLang="tr-TR" dirty="0"/>
              <a:t>veya </a:t>
            </a:r>
            <a:r>
              <a:rPr lang="tr-TR" altLang="tr-TR" dirty="0">
                <a:solidFill>
                  <a:srgbClr val="FF0000"/>
                </a:solidFill>
              </a:rPr>
              <a:t>GELMEYEN</a:t>
            </a:r>
            <a:r>
              <a:rPr lang="tr-TR" altLang="tr-TR" dirty="0"/>
              <a:t> sınav görevlilerinin </a:t>
            </a:r>
          </a:p>
          <a:p>
            <a:pPr marL="0" indent="0" algn="just" eaLnBrk="1" hangingPunct="1">
              <a:lnSpc>
                <a:spcPct val="150000"/>
              </a:lnSpc>
              <a:spcAft>
                <a:spcPts val="1200"/>
              </a:spcAft>
              <a:buClr>
                <a:srgbClr val="FF0000"/>
              </a:buClr>
              <a:buSzPct val="150000"/>
              <a:buNone/>
            </a:pPr>
            <a:r>
              <a:rPr lang="tr-TR" altLang="tr-TR" dirty="0"/>
              <a:t>yerine yedek görevlilerden görevlendirme yapılacağından ilgili sınav </a:t>
            </a:r>
          </a:p>
          <a:p>
            <a:pPr marL="0" indent="0" algn="just" eaLnBrk="1" hangingPunct="1">
              <a:lnSpc>
                <a:spcPct val="150000"/>
              </a:lnSpc>
              <a:spcAft>
                <a:spcPts val="1200"/>
              </a:spcAft>
              <a:buClr>
                <a:srgbClr val="FF0000"/>
              </a:buClr>
              <a:buSzPct val="150000"/>
              <a:buNone/>
            </a:pPr>
            <a:r>
              <a:rPr lang="tr-TR" altLang="tr-TR" dirty="0"/>
              <a:t>günündeki mevcut görevleri iptal edilecektir.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B76F32-BE74-4DAC-BC20-1D69A2326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altLang="tr-TR" dirty="0"/>
              <a:t>Özellikle sınavın bitmesine 5 dakika kaldığını adaylara sesli bir şekilde duyurunuz ve soru kitapçıklarındaki işaretlemeleri </a:t>
            </a:r>
            <a:r>
              <a:rPr lang="tr-TR" altLang="tr-TR" u="sng" dirty="0">
                <a:solidFill>
                  <a:srgbClr val="FF0000"/>
                </a:solidFill>
              </a:rPr>
              <a:t>CEVAP KAĞIDINA </a:t>
            </a:r>
            <a:r>
              <a:rPr lang="tr-TR" altLang="tr-TR" dirty="0"/>
              <a:t>kodlamaları için uyarınız.</a:t>
            </a: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2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23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288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0"/>
            <a:ext cx="9144000" cy="683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244267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İçerik Yer Tutucusu"/>
          <p:cNvSpPr txBox="1">
            <a:spLocks/>
          </p:cNvSpPr>
          <p:nvPr/>
        </p:nvSpPr>
        <p:spPr bwMode="auto">
          <a:xfrm>
            <a:off x="232037" y="188640"/>
            <a:ext cx="8660441" cy="640871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3600" b="1" dirty="0">
                <a:solidFill>
                  <a:srgbClr val="C00000"/>
                </a:solidFill>
              </a:rPr>
              <a:t>Sınavda görev alacak kişiler henüz ilan edilmedi. 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3600" b="1" dirty="0">
                <a:solidFill>
                  <a:srgbClr val="C00000"/>
                </a:solidFill>
              </a:rPr>
              <a:t>İlan edilince birimlerinizdeki kişileri  bilgilendiriniz. 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3600" b="1" dirty="0">
                <a:solidFill>
                  <a:srgbClr val="C00000"/>
                </a:solidFill>
              </a:rPr>
              <a:t>Görevli listeleri 04.07.2025 tarihinde saat 17:00’da KTMÜ web sayfasında(https://www.manas.edu.kg/tr) ilan edilecektir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3600" b="1" dirty="0">
                <a:solidFill>
                  <a:schemeClr val="tx1"/>
                </a:solidFill>
              </a:rPr>
              <a:t>Özellikle AYLIK HİZMET SÖZLEŞMELİ çalışanlarımıza bilgi veriniz.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210146"/>
          </a:xfrm>
        </p:spPr>
        <p:txBody>
          <a:bodyPr/>
          <a:lstStyle/>
          <a:p>
            <a:r>
              <a:rPr lang="tr-TR" b="1" dirty="0"/>
              <a:t>Dikkat Edilmesi Gereken Bazı Eşyalar</a:t>
            </a:r>
          </a:p>
        </p:txBody>
      </p:sp>
      <p:pic>
        <p:nvPicPr>
          <p:cNvPr id="4" name="Picture 4" descr="anahtarlık ş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36912"/>
            <a:ext cx="8970963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99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63" y="285750"/>
            <a:ext cx="5857875" cy="714375"/>
          </a:xfrm>
        </p:spPr>
        <p:txBody>
          <a:bodyPr/>
          <a:lstStyle/>
          <a:p>
            <a:pPr>
              <a:defRPr/>
            </a:pPr>
            <a:r>
              <a:rPr lang="tr-TR" b="1" u="sng" dirty="0">
                <a:solidFill>
                  <a:schemeClr val="tx2">
                    <a:lumMod val="75000"/>
                  </a:schemeClr>
                </a:solidFill>
              </a:rPr>
              <a:t>Anahtarlık görünümlü kamera</a:t>
            </a:r>
          </a:p>
          <a:p>
            <a:pPr>
              <a:defRPr/>
            </a:pPr>
            <a:endParaRPr lang="tr-T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8915" name="Picture 9" descr="kamera anahtarlı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357313"/>
            <a:ext cx="7808912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625" y="285750"/>
            <a:ext cx="5572125" cy="828675"/>
          </a:xfrm>
        </p:spPr>
        <p:txBody>
          <a:bodyPr/>
          <a:lstStyle/>
          <a:p>
            <a:pPr>
              <a:defRPr/>
            </a:pPr>
            <a:r>
              <a:rPr lang="tr-TR" b="1" u="sng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Çakmak görünümlü kamera</a:t>
            </a:r>
            <a:endParaRPr lang="tr-T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9939" name="Picture 4" descr="cakmak-kam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214438"/>
            <a:ext cx="772795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50" y="285750"/>
            <a:ext cx="6286500" cy="71437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tr-TR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	</a:t>
            </a:r>
            <a:r>
              <a:rPr lang="tr-TR" b="1" u="sng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Çakmak görünümlü kamera</a:t>
            </a:r>
            <a:endParaRPr lang="tr-TR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63" name="Picture 4" descr="cakmak-kamer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8755063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2 İçerik Yer Tutucusu"/>
          <p:cNvSpPr>
            <a:spLocks noGrp="1"/>
          </p:cNvSpPr>
          <p:nvPr>
            <p:ph idx="1"/>
          </p:nvPr>
        </p:nvSpPr>
        <p:spPr>
          <a:xfrm>
            <a:off x="500063" y="428625"/>
            <a:ext cx="7400925" cy="971550"/>
          </a:xfrm>
        </p:spPr>
        <p:txBody>
          <a:bodyPr/>
          <a:lstStyle/>
          <a:p>
            <a:r>
              <a:rPr lang="tr-TR" altLang="tr-TR" b="1" u="sng" dirty="0">
                <a:solidFill>
                  <a:srgbClr val="17375E"/>
                </a:solidFill>
                <a:cs typeface="Arial" charset="0"/>
              </a:rPr>
              <a:t>Dü</a:t>
            </a:r>
            <a:r>
              <a:rPr lang="tr-TR" altLang="tr-TR" sz="2800" b="1" u="sng" dirty="0">
                <a:solidFill>
                  <a:srgbClr val="17375E"/>
                </a:solidFill>
                <a:cs typeface="Arial" charset="0"/>
              </a:rPr>
              <a:t>ğ</a:t>
            </a:r>
            <a:r>
              <a:rPr lang="tr-TR" altLang="tr-TR" b="1" u="sng" dirty="0">
                <a:solidFill>
                  <a:srgbClr val="17375E"/>
                </a:solidFill>
                <a:cs typeface="Arial" charset="0"/>
              </a:rPr>
              <a:t>me görünümlü dinleme cihazı</a:t>
            </a:r>
            <a:endParaRPr lang="tr-TR" altLang="tr-TR" dirty="0">
              <a:solidFill>
                <a:srgbClr val="17375E"/>
              </a:solidFill>
            </a:endParaRPr>
          </a:p>
        </p:txBody>
      </p:sp>
      <p:pic>
        <p:nvPicPr>
          <p:cNvPr id="41987" name="Picture 4" descr="düğme şeklinde dinleme cihaz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643063"/>
            <a:ext cx="8447088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43000" y="357188"/>
            <a:ext cx="5715000" cy="10715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4000" b="1" u="sng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Mikro </a:t>
            </a:r>
            <a:r>
              <a:rPr lang="tr-TR" sz="4000" b="1" u="sng" dirty="0" err="1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Bluetooth</a:t>
            </a:r>
            <a:r>
              <a:rPr lang="tr-TR" sz="4000" b="1" u="sng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Kulaklık</a:t>
            </a:r>
            <a:endParaRPr lang="tr-TR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3011" name="Picture 6" descr="Mikro_Kulaklı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357313"/>
            <a:ext cx="7031038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625" y="285750"/>
            <a:ext cx="6357938" cy="9286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4000" b="1" u="sng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Kalem görünümlü kamera</a:t>
            </a:r>
            <a:endParaRPr lang="tr-TR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4035" name="Picture 5" descr="kamera kal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0"/>
            <a:ext cx="52641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5" descr="kamera kalem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928938"/>
            <a:ext cx="4403725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223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4000" b="1" u="sng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Saat görünümlü cep telefonu</a:t>
            </a:r>
            <a:endParaRPr lang="tr-TR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5059" name="Picture 5" descr="saat görünümlü cep t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428750"/>
            <a:ext cx="6707187" cy="47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2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4000" b="1" u="sng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Saat görünümlü cep telefonu</a:t>
            </a:r>
            <a:endParaRPr lang="tr-TR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6083" name="Picture 5" descr="saat görünümlü cep t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714500"/>
            <a:ext cx="7237412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615338"/>
              </p:ext>
            </p:extLst>
          </p:nvPr>
        </p:nvGraphicFramePr>
        <p:xfrm>
          <a:off x="246063" y="188913"/>
          <a:ext cx="8505825" cy="451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Document" r:id="rId3" imgW="6982753" imgH="3707413" progId="Word.Document.12">
                  <p:embed/>
                </p:oleObj>
              </mc:Choice>
              <mc:Fallback>
                <p:oleObj name="Document" r:id="rId3" imgW="6982753" imgH="37074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063" y="188913"/>
                        <a:ext cx="8505825" cy="4513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22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10117" y="116632"/>
            <a:ext cx="856895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tr-TR" altLang="tr-TR" sz="4400" b="1" dirty="0">
                <a:solidFill>
                  <a:srgbClr val="C00000"/>
                </a:solidFill>
                <a:latin typeface="+mn-lt"/>
              </a:rPr>
              <a:t>MANAS ÖSYS 2025 </a:t>
            </a:r>
          </a:p>
          <a:p>
            <a:pPr algn="ctr"/>
            <a:r>
              <a:rPr lang="tr-TR" altLang="tr-TR" sz="4400" b="1" dirty="0">
                <a:solidFill>
                  <a:srgbClr val="C00000"/>
                </a:solidFill>
                <a:latin typeface="+mn-lt"/>
              </a:rPr>
              <a:t>SINAV UYGULAMA YÖNERGESİ</a:t>
            </a:r>
          </a:p>
        </p:txBody>
      </p:sp>
      <p:sp>
        <p:nvSpPr>
          <p:cNvPr id="8" name="2 İçerik Yer Tutucusu"/>
          <p:cNvSpPr txBox="1">
            <a:spLocks/>
          </p:cNvSpPr>
          <p:nvPr/>
        </p:nvSpPr>
        <p:spPr bwMode="auto">
          <a:xfrm>
            <a:off x="232038" y="1700808"/>
            <a:ext cx="8660441" cy="489654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3600" dirty="0">
                <a:solidFill>
                  <a:schemeClr val="tx1"/>
                </a:solidFill>
              </a:rPr>
              <a:t>Kurallara uygun bir sınav yapılabilmesi için bu yönergenin tüm görevliler tarafından dikkatle okunması ve uygulanması gerekmektedir.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3600" dirty="0">
                <a:solidFill>
                  <a:schemeClr val="tx1"/>
                </a:solidFill>
              </a:rPr>
              <a:t>Kırgızca, Türkçe ve Rusça olarak web sayfasına eklendi (https://exams.manas.edu.kg/index.php).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/>
          </p:cNvSpPr>
          <p:nvPr>
            <p:ph idx="1"/>
          </p:nvPr>
        </p:nvSpPr>
        <p:spPr>
          <a:xfrm>
            <a:off x="179388" y="260649"/>
            <a:ext cx="8713787" cy="640844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tr-TR" sz="6600" b="1" u="sng" dirty="0">
                <a:solidFill>
                  <a:srgbClr val="C00000"/>
                </a:solidFill>
              </a:rPr>
              <a:t>Sınavımıza vereceğiniz destek için şimdiden </a:t>
            </a:r>
          </a:p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tr-TR" sz="6600" b="1" u="sng" dirty="0">
                <a:solidFill>
                  <a:srgbClr val="C00000"/>
                </a:solidFill>
              </a:rPr>
              <a:t>TEŞEKKÜR EDERİZ</a:t>
            </a:r>
            <a:endParaRPr lang="en-US" sz="66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altLang="tr-TR"/>
            </a:br>
            <a:endParaRPr lang="ru-RU" altLang="tr-TR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024586"/>
          </a:xfrm>
        </p:spPr>
        <p:txBody>
          <a:bodyPr>
            <a:normAutofit lnSpcReduction="10000"/>
          </a:bodyPr>
          <a:lstStyle/>
          <a:p>
            <a:pPr lvl="1">
              <a:buFont typeface="Arial" charset="0"/>
              <a:buNone/>
            </a:pPr>
            <a:r>
              <a:rPr lang="tr-TR" altLang="tr-TR" sz="3200" b="1" dirty="0">
                <a:solidFill>
                  <a:srgbClr val="C00000"/>
                </a:solidFill>
              </a:rPr>
              <a:t>Sınav Tarihi ve Saati</a:t>
            </a:r>
            <a:endParaRPr lang="en-US" altLang="tr-TR" sz="3200" b="1" dirty="0">
              <a:solidFill>
                <a:srgbClr val="C0000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altLang="tr-TR" sz="2400" b="1" dirty="0"/>
              <a:t>Sınav </a:t>
            </a:r>
            <a:r>
              <a:rPr lang="tr-TR" altLang="tr-TR" sz="2400" b="1" dirty="0">
                <a:solidFill>
                  <a:srgbClr val="FF0000"/>
                </a:solidFill>
              </a:rPr>
              <a:t>06 Temmuz 2025 Pazar </a:t>
            </a:r>
            <a:r>
              <a:rPr lang="tr-TR" altLang="tr-TR" sz="2400" b="1" dirty="0"/>
              <a:t>günü saat </a:t>
            </a:r>
            <a:r>
              <a:rPr lang="tr-TR" altLang="tr-TR" sz="2400" b="1" dirty="0">
                <a:solidFill>
                  <a:srgbClr val="FF0000"/>
                </a:solidFill>
              </a:rPr>
              <a:t>10:00</a:t>
            </a:r>
            <a:r>
              <a:rPr lang="tr-TR" altLang="tr-TR" sz="2400" b="1" dirty="0"/>
              <a:t> ve </a:t>
            </a:r>
            <a:r>
              <a:rPr lang="tr-TR" altLang="tr-TR" sz="2400" b="1" dirty="0">
                <a:solidFill>
                  <a:srgbClr val="FF0000"/>
                </a:solidFill>
              </a:rPr>
              <a:t>15:00</a:t>
            </a:r>
            <a:r>
              <a:rPr lang="tr-TR" altLang="tr-TR" sz="2400" b="1" dirty="0"/>
              <a:t>’da olmak üzere iki oturum şeklinde yapılacaktır. </a:t>
            </a:r>
            <a:r>
              <a:rPr lang="tr-TR" altLang="tr-TR" sz="2400" b="1" dirty="0">
                <a:solidFill>
                  <a:srgbClr val="FF0000"/>
                </a:solidFill>
              </a:rPr>
              <a:t>ADAYLAR, SADECE “SINAV GİRİŞ BELGESİ” İLE ÜZERİNDE BELİRTİLEN YER VE SAATTE SINAVA GİREBİLİRLER.</a:t>
            </a:r>
            <a:endParaRPr lang="en-US" altLang="tr-TR" sz="2400" b="1" dirty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altLang="tr-TR" sz="2400" b="1" dirty="0"/>
              <a:t>Genel Sınav için adayların sınav salonlarına alınmalarına en geç saat </a:t>
            </a:r>
            <a:r>
              <a:rPr lang="tr-TR" altLang="tr-TR" sz="2400" b="1" dirty="0">
                <a:solidFill>
                  <a:srgbClr val="FF0000"/>
                </a:solidFill>
              </a:rPr>
              <a:t>09:00</a:t>
            </a:r>
            <a:r>
              <a:rPr lang="tr-TR" altLang="tr-TR" sz="2400" b="1" dirty="0"/>
              <a:t>’</a:t>
            </a:r>
            <a:r>
              <a:rPr lang="en-US" altLang="tr-TR" sz="2400" b="1" dirty="0"/>
              <a:t>da</a:t>
            </a:r>
            <a:r>
              <a:rPr lang="tr-TR" altLang="tr-TR" sz="2400" b="1" dirty="0"/>
              <a:t>, Yabancı Dil sınavına ise, </a:t>
            </a:r>
            <a:r>
              <a:rPr lang="tr-TR" altLang="tr-TR" sz="2400" b="1"/>
              <a:t>saat </a:t>
            </a:r>
            <a:r>
              <a:rPr lang="tr-TR" altLang="tr-TR" sz="2400" b="1">
                <a:solidFill>
                  <a:srgbClr val="FF0000"/>
                </a:solidFill>
              </a:rPr>
              <a:t>14:00</a:t>
            </a:r>
            <a:r>
              <a:rPr lang="tr-TR" altLang="tr-TR" sz="2400" b="1"/>
              <a:t>’da </a:t>
            </a:r>
            <a:r>
              <a:rPr lang="tr-TR" altLang="tr-TR" sz="2400" b="1" dirty="0"/>
              <a:t>başlanmalıdır.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altLang="tr-TR" sz="2800" b="1" dirty="0">
                <a:solidFill>
                  <a:srgbClr val="3333CC"/>
                </a:solidFill>
              </a:rPr>
              <a:t>Ancak sınav binasının büyüklüğüne göre Bina Sınav Sorumlusu inisiyatif kullanabilir ve öğrenci alımını daha önce de başlatabilir. </a:t>
            </a:r>
          </a:p>
        </p:txBody>
      </p:sp>
      <p:sp>
        <p:nvSpPr>
          <p:cNvPr id="4" name="1 Başlık"/>
          <p:cNvSpPr txBox="1">
            <a:spLocks/>
          </p:cNvSpPr>
          <p:nvPr/>
        </p:nvSpPr>
        <p:spPr bwMode="auto">
          <a:xfrm>
            <a:off x="530197" y="369865"/>
            <a:ext cx="8072494" cy="785819"/>
          </a:xfrm>
          <a:prstGeom prst="round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tr-TR" sz="3200" b="1" dirty="0">
                <a:solidFill>
                  <a:prstClr val="black"/>
                </a:solidFill>
                <a:ea typeface="+mj-ea"/>
                <a:cs typeface="+mj-cs"/>
              </a:rPr>
              <a:t>Sınav Hakkında Genel Bilgiler</a:t>
            </a:r>
            <a:endParaRPr lang="tr-TR" sz="3200" b="1" dirty="0">
              <a:solidFill>
                <a:srgbClr val="10253F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746651"/>
              </p:ext>
            </p:extLst>
          </p:nvPr>
        </p:nvGraphicFramePr>
        <p:xfrm>
          <a:off x="179512" y="692696"/>
          <a:ext cx="8712967" cy="448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8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955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SINAV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KİTAPÇIK TÜRLERİ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SORU SAYISI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SÜRE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DIŞARI ÇIKILAMAYACAK SÜRELER</a:t>
                      </a: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3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Genel Sınav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A, Б, B ve Г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120 soru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180 dakika (3 saat)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İlk 120 dakika (12:00) ve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Sınavın son 15 dakikası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3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Yabancı Dil Sınavı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A ve </a:t>
                      </a:r>
                      <a:r>
                        <a:rPr lang="ky-KG" sz="2800" dirty="0">
                          <a:effectLst/>
                        </a:rPr>
                        <a:t>Б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60 soru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90 dakika (1,5 saat)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İlk 60 dakika (16:00) ve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</a:rPr>
                        <a:t>Sınavın son 15 dakikası</a:t>
                      </a:r>
                      <a:endParaRPr lang="tr-T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432048"/>
          </a:xfrm>
        </p:spPr>
        <p:txBody>
          <a:bodyPr>
            <a:normAutofit fontScale="90000"/>
          </a:bodyPr>
          <a:lstStyle/>
          <a:p>
            <a:pPr marL="342900" indent="-342900"/>
            <a:r>
              <a:rPr lang="tr-TR" altLang="tr-TR" sz="3200" b="1" dirty="0">
                <a:solidFill>
                  <a:srgbClr val="C00000"/>
                </a:solidFill>
              </a:rPr>
              <a:t>Soru Kitapçıkları</a:t>
            </a:r>
            <a:endParaRPr lang="en-US" altLang="tr-TR" sz="3200" dirty="0">
              <a:solidFill>
                <a:srgbClr val="C0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5589240"/>
            <a:ext cx="8712968" cy="576064"/>
          </a:xfrm>
        </p:spPr>
        <p:txBody>
          <a:bodyPr>
            <a:normAutofit fontScale="92500"/>
          </a:bodyPr>
          <a:lstStyle/>
          <a:p>
            <a:pPr algn="just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tr-TR" altLang="tr-TR" b="1" dirty="0">
                <a:solidFill>
                  <a:srgbClr val="3333CC"/>
                </a:solidFill>
              </a:rPr>
              <a:t>İki sınavda da 4 yanlış 1 doğruyu götürüyor. Özellikle bunu adaylara </a:t>
            </a:r>
            <a:r>
              <a:rPr lang="tr-TR" altLang="tr-TR" b="1" dirty="0" err="1">
                <a:solidFill>
                  <a:srgbClr val="3333CC"/>
                </a:solidFill>
              </a:rPr>
              <a:t>söyliyelim</a:t>
            </a:r>
            <a:r>
              <a:rPr lang="tr-TR" altLang="tr-TR" b="1" dirty="0">
                <a:solidFill>
                  <a:srgbClr val="3333CC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3926629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868362"/>
          </a:xfrm>
        </p:spPr>
        <p:txBody>
          <a:bodyPr/>
          <a:lstStyle/>
          <a:p>
            <a:pPr marL="342900" indent="-342900"/>
            <a:r>
              <a:rPr lang="tr-TR" altLang="tr-TR" sz="3200" b="1" dirty="0"/>
              <a:t>Soru Kitapçıkları</a:t>
            </a:r>
            <a:endParaRPr lang="en-US" altLang="tr-TR" sz="3200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544616"/>
          </a:xfrm>
        </p:spPr>
        <p:txBody>
          <a:bodyPr/>
          <a:lstStyle/>
          <a:p>
            <a:pPr algn="just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tr-TR" altLang="tr-TR" sz="2800" b="1" dirty="0">
                <a:solidFill>
                  <a:srgbClr val="FF0000"/>
                </a:solidFill>
              </a:rPr>
              <a:t>Adayların, kopya çekmelerini önlemek amacıyla, salonda yan yana veya arka arkaya oturan adaylara </a:t>
            </a:r>
            <a:r>
              <a:rPr lang="tr-TR" altLang="tr-TR" sz="2800" b="1" i="1" u="sng" dirty="0">
                <a:solidFill>
                  <a:srgbClr val="3333CC"/>
                </a:solidFill>
              </a:rPr>
              <a:t>farklı</a:t>
            </a:r>
            <a:r>
              <a:rPr lang="tr-TR" altLang="tr-TR" sz="2800" b="1" dirty="0">
                <a:solidFill>
                  <a:srgbClr val="3333CC"/>
                </a:solidFill>
              </a:rPr>
              <a:t> </a:t>
            </a:r>
            <a:r>
              <a:rPr lang="tr-TR" altLang="tr-TR" sz="2800" b="1" dirty="0">
                <a:solidFill>
                  <a:srgbClr val="FF0000"/>
                </a:solidFill>
              </a:rPr>
              <a:t>soru kitapçıkları verilmelidir.</a:t>
            </a:r>
          </a:p>
          <a:p>
            <a:pPr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tr-TR" altLang="tr-TR" sz="2800" b="1" dirty="0">
                <a:solidFill>
                  <a:srgbClr val="3333CC"/>
                </a:solidFill>
              </a:rPr>
              <a:t>Elden geldiğince, soru kitapçıklarının salonda karışık biçiminde dağıtılması sağlanmalıdır.</a:t>
            </a:r>
          </a:p>
          <a:p>
            <a:pPr marL="0" indent="0">
              <a:buNone/>
            </a:pPr>
            <a:endParaRPr lang="ru-RU" altLang="tr-TR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706090"/>
          </a:xfrm>
        </p:spPr>
        <p:txBody>
          <a:bodyPr/>
          <a:lstStyle/>
          <a:p>
            <a:r>
              <a:rPr lang="tr-TR" altLang="tr-TR" sz="3200" b="1" dirty="0"/>
              <a:t>Cevap Kâğıtları</a:t>
            </a:r>
            <a:endParaRPr lang="ru-RU" altLang="tr-TR" sz="3200" b="1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616624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altLang="tr-TR" sz="2800" b="1" dirty="0"/>
              <a:t>Testi cevaplamak için adaylara tek cevap kâğıdı verilecektir.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altLang="tr-TR" sz="2800" b="1" dirty="0"/>
              <a:t>Cevap kâğıtlarına yazılacak her türlü yazı, rakam ve yapılacak işaretleme için </a:t>
            </a:r>
            <a:r>
              <a:rPr lang="tr-TR" altLang="tr-TR" sz="2800" b="1" u="sng" dirty="0">
                <a:solidFill>
                  <a:srgbClr val="FF0000"/>
                </a:solidFill>
              </a:rPr>
              <a:t>kurşun kalem</a:t>
            </a:r>
            <a:r>
              <a:rPr lang="tr-TR" altLang="tr-TR" sz="2800" b="1" dirty="0">
                <a:solidFill>
                  <a:srgbClr val="FF0000"/>
                </a:solidFill>
              </a:rPr>
              <a:t> </a:t>
            </a:r>
            <a:r>
              <a:rPr lang="tr-TR" altLang="tr-TR" sz="2800" b="1" dirty="0"/>
              <a:t>kullanılacaktır.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altLang="tr-TR" sz="2800" b="1" dirty="0"/>
              <a:t>Tükenmez ve dolmakalem kesinlikle kullanılmayacaktır.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altLang="tr-TR" sz="2800" b="1" dirty="0">
                <a:solidFill>
                  <a:srgbClr val="FF0000"/>
                </a:solidFill>
              </a:rPr>
              <a:t>Cevap kâğıdında aday öğrenci tarafından kullanılan soru kitapçığının türünü (A, </a:t>
            </a:r>
            <a:r>
              <a:rPr lang="ky-KG" altLang="tr-TR" sz="2800" b="1" dirty="0">
                <a:solidFill>
                  <a:srgbClr val="FF0000"/>
                </a:solidFill>
              </a:rPr>
              <a:t>Б, </a:t>
            </a:r>
            <a:r>
              <a:rPr lang="tr-TR" altLang="tr-TR" sz="2800" b="1" dirty="0">
                <a:solidFill>
                  <a:srgbClr val="FF0000"/>
                </a:solidFill>
              </a:rPr>
              <a:t>B ve </a:t>
            </a:r>
            <a:r>
              <a:rPr lang="ky-KG" altLang="tr-TR" sz="2800" b="1" dirty="0">
                <a:solidFill>
                  <a:srgbClr val="FF0000"/>
                </a:solidFill>
              </a:rPr>
              <a:t>Г</a:t>
            </a:r>
            <a:r>
              <a:rPr lang="tr-TR" altLang="tr-TR" sz="2800" b="1" dirty="0">
                <a:solidFill>
                  <a:srgbClr val="FF0000"/>
                </a:solidFill>
              </a:rPr>
              <a:t>) gösteren kutucuğunun mutlaka işaretlenmesi sağlanacaktır.</a:t>
            </a:r>
            <a:r>
              <a:rPr lang="tr-TR" altLang="tr-TR" sz="2800" b="1" dirty="0"/>
              <a:t>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altLang="tr-TR" sz="2800" b="1" dirty="0"/>
              <a:t>Cevap kâğıdında aday öğrenci tarafından doldurulması gereken kısımların uygun biçimde doldurulup doldurulmadığı kontrol edilmelidir.</a:t>
            </a:r>
            <a:endParaRPr lang="en-US" altLang="tr-TR" sz="2800" b="1" dirty="0"/>
          </a:p>
          <a:p>
            <a:pPr>
              <a:buFont typeface="Arial" charset="0"/>
              <a:buNone/>
            </a:pPr>
            <a:endParaRPr lang="ru-RU" altLang="tr-TR" sz="36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86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5194</TotalTime>
  <Words>1138</Words>
  <Application>Microsoft Office PowerPoint</Application>
  <PresentationFormat>Ekran Gösterisi (4:3)</PresentationFormat>
  <Paragraphs>142</Paragraphs>
  <Slides>40</Slides>
  <Notes>20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50" baseType="lpstr">
      <vt:lpstr>Arial</vt:lpstr>
      <vt:lpstr>Calibri</vt:lpstr>
      <vt:lpstr>Cambria</vt:lpstr>
      <vt:lpstr>Times New Roman</vt:lpstr>
      <vt:lpstr>Trebuchet MS</vt:lpstr>
      <vt:lpstr>Wingdings</vt:lpstr>
      <vt:lpstr>Wingdings 2</vt:lpstr>
      <vt:lpstr>Wingdings 3</vt:lpstr>
      <vt:lpstr>Yüzeyler</vt:lpstr>
      <vt:lpstr>Document</vt:lpstr>
      <vt:lpstr>PowerPoint Sunusu</vt:lpstr>
      <vt:lpstr>PowerPoint Sunusu</vt:lpstr>
      <vt:lpstr>PowerPoint Sunusu</vt:lpstr>
      <vt:lpstr>PowerPoint Sunusu</vt:lpstr>
      <vt:lpstr> </vt:lpstr>
      <vt:lpstr>Soru Kitapçıkları</vt:lpstr>
      <vt:lpstr>Soru Kitapçıkları</vt:lpstr>
      <vt:lpstr>Cevap Kâğıtları</vt:lpstr>
      <vt:lpstr>PowerPoint Sunusu</vt:lpstr>
      <vt:lpstr>PowerPoint Sunusu</vt:lpstr>
      <vt:lpstr>PowerPoint Sunusu</vt:lpstr>
      <vt:lpstr> Sınava Girmek İçin Gerekli Belgeler </vt:lpstr>
      <vt:lpstr>Bina Sınav Sorumlusu</vt:lpstr>
      <vt:lpstr>PowerPoint Sunusu</vt:lpstr>
      <vt:lpstr>PowerPoint Sunusu</vt:lpstr>
      <vt:lpstr>PowerPoint Sunusu</vt:lpstr>
      <vt:lpstr>PowerPoint Sunusu</vt:lpstr>
      <vt:lpstr>PowerPoint Sunusu</vt:lpstr>
      <vt:lpstr>Bina Sınav Sorumlusu Yardımcısı</vt:lpstr>
      <vt:lpstr>Salon Başkanı</vt:lpstr>
      <vt:lpstr>PowerPoint Sunusu</vt:lpstr>
      <vt:lpstr>Sınav Giriş Belgesi</vt:lpstr>
      <vt:lpstr>PowerPoint Sunusu</vt:lpstr>
      <vt:lpstr>PowerPoint Sunusu</vt:lpstr>
      <vt:lpstr>GÖZETMEN/YEDEK GÖZETMEN</vt:lpstr>
      <vt:lpstr>PowerPoint Sunusu</vt:lpstr>
      <vt:lpstr>PowerPoint Sunusu</vt:lpstr>
      <vt:lpstr>PowerPoint Sunusu</vt:lpstr>
      <vt:lpstr>PowerPoint Sunusu</vt:lpstr>
      <vt:lpstr>Dikkat Edilmesi Gereken Bazı Eşyalar</vt:lpstr>
      <vt:lpstr>PowerPoint Sunusu</vt:lpstr>
      <vt:lpstr>PowerPoint Sunusu</vt:lpstr>
      <vt:lpstr>PowerPoint Sunusu</vt:lpstr>
      <vt:lpstr>PowerPoint Sunusu</vt:lpstr>
      <vt:lpstr>Mikro Bluetooth Kulaklık</vt:lpstr>
      <vt:lpstr>Kalem görünümlü kamera</vt:lpstr>
      <vt:lpstr>Saat görünümlü cep telefonu</vt:lpstr>
      <vt:lpstr>Saat görünümlü cep telefonu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KIRGIZİSTAN TÜRKİYE MANAS ÜNİVERSİTESİ ÖĞRENCİ SEÇME ve YERLEŞTİRME MERKEZİ</dc:title>
  <dc:creator>Nafiz ÇELİKTAŞ</dc:creator>
  <cp:lastModifiedBy>Ercan</cp:lastModifiedBy>
  <cp:revision>433</cp:revision>
  <dcterms:created xsi:type="dcterms:W3CDTF">2011-07-04T16:29:34Z</dcterms:created>
  <dcterms:modified xsi:type="dcterms:W3CDTF">2025-07-04T10:49:47Z</dcterms:modified>
</cp:coreProperties>
</file>